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3" r:id="rId4"/>
    <p:sldId id="266" r:id="rId5"/>
    <p:sldId id="267" r:id="rId6"/>
    <p:sldId id="294" r:id="rId7"/>
    <p:sldId id="269" r:id="rId8"/>
    <p:sldId id="295" r:id="rId9"/>
    <p:sldId id="296" r:id="rId10"/>
    <p:sldId id="297" r:id="rId11"/>
    <p:sldId id="271" r:id="rId12"/>
    <p:sldId id="272" r:id="rId13"/>
    <p:sldId id="298" r:id="rId14"/>
    <p:sldId id="275" r:id="rId15"/>
    <p:sldId id="273" r:id="rId16"/>
    <p:sldId id="276" r:id="rId17"/>
    <p:sldId id="277" r:id="rId18"/>
    <p:sldId id="274" r:id="rId19"/>
    <p:sldId id="268" r:id="rId20"/>
    <p:sldId id="264" r:id="rId21"/>
    <p:sldId id="280" r:id="rId22"/>
    <p:sldId id="281" r:id="rId23"/>
    <p:sldId id="279" r:id="rId24"/>
    <p:sldId id="278" r:id="rId25"/>
    <p:sldId id="292" r:id="rId26"/>
    <p:sldId id="282" r:id="rId27"/>
    <p:sldId id="289" r:id="rId28"/>
    <p:sldId id="290" r:id="rId29"/>
    <p:sldId id="283" r:id="rId30"/>
    <p:sldId id="287" r:id="rId31"/>
    <p:sldId id="284" r:id="rId32"/>
    <p:sldId id="285" r:id="rId33"/>
    <p:sldId id="286" r:id="rId34"/>
    <p:sldId id="288" r:id="rId35"/>
    <p:sldId id="259" r:id="rId36"/>
    <p:sldId id="260" r:id="rId37"/>
    <p:sldId id="262" r:id="rId38"/>
    <p:sldId id="265" r:id="rId39"/>
    <p:sldId id="270" r:id="rId40"/>
    <p:sldId id="258" r:id="rId41"/>
    <p:sldId id="261" r:id="rId42"/>
    <p:sldId id="2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5"/>
    <p:restoredTop sz="94740"/>
  </p:normalViewPr>
  <p:slideViewPr>
    <p:cSldViewPr snapToGrid="0" snapToObjects="1">
      <p:cViewPr varScale="1">
        <p:scale>
          <a:sx n="124" d="100"/>
          <a:sy n="124" d="100"/>
        </p:scale>
        <p:origin x="9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explained.ai/decision-tree-viz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viz.org/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course.fast.ai/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75789" y="3822934"/>
            <a:ext cx="287413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X=3500 is</a:t>
            </a:r>
          </a:p>
          <a:p>
            <a:r>
              <a:rPr lang="en-US" sz="2600" dirty="0"/>
              <a:t>ANOTHER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6049926" y="4910999"/>
            <a:ext cx="2413591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643799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568373" y="3651491"/>
            <a:ext cx="0" cy="17144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3822934"/>
            <a:ext cx="0" cy="11743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 flipV="1">
            <a:off x="3452038" y="3519377"/>
            <a:ext cx="0" cy="3035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3549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910999"/>
            <a:ext cx="0" cy="32022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4B58-2F8D-A349-914C-C39599052574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9AE2079-1A53-804D-ABDF-B8E6D4B39953}"/>
              </a:ext>
            </a:extLst>
          </p:cNvPr>
          <p:cNvSpPr/>
          <p:nvPr/>
        </p:nvSpPr>
        <p:spPr>
          <a:xfrm>
            <a:off x="5960807" y="5444916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31" y="365125"/>
            <a:ext cx="11077198" cy="1325563"/>
          </a:xfrm>
        </p:spPr>
        <p:txBody>
          <a:bodyPr>
            <a:normAutofit/>
          </a:bodyPr>
          <a:lstStyle/>
          <a:p>
            <a:r>
              <a:rPr lang="en-US" dirty="0"/>
              <a:t>A split exists that gives min MSE for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Technique:</a:t>
            </a:r>
            <a:br>
              <a:rPr lang="en-US" sz="2600" dirty="0"/>
            </a:br>
            <a:r>
              <a:rPr lang="en-US" sz="2600" dirty="0"/>
              <a:t>Exhaustively</a:t>
            </a:r>
          </a:p>
          <a:p>
            <a:r>
              <a:rPr lang="en-US" sz="2600" dirty="0"/>
              <a:t>check all feature</a:t>
            </a:r>
          </a:p>
          <a:p>
            <a:r>
              <a:rPr lang="en-US" sz="2600" dirty="0"/>
              <a:t>values, computing MSE for each split</a:t>
            </a:r>
          </a:p>
          <a:p>
            <a:endParaRPr lang="en-US" sz="2600" dirty="0"/>
          </a:p>
          <a:p>
            <a:r>
              <a:rPr lang="en-US" sz="2600" dirty="0"/>
              <a:t>Track split point</a:t>
            </a:r>
          </a:p>
          <a:p>
            <a:r>
              <a:rPr lang="en-US" sz="2600" dirty="0"/>
              <a:t>giving min 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4821-85B4-B248-9802-EAC0EDF41C5B}"/>
              </a:ext>
            </a:extLst>
          </p:cNvPr>
          <p:cNvSpPr/>
          <p:nvPr/>
        </p:nvSpPr>
        <p:spPr>
          <a:xfrm rot="19504793">
            <a:off x="6025669" y="2575880"/>
            <a:ext cx="20970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WOOT!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8665" cy="1325563"/>
          </a:xfrm>
        </p:spPr>
        <p:txBody>
          <a:bodyPr/>
          <a:lstStyle/>
          <a:p>
            <a:r>
              <a:rPr lang="en-US" dirty="0"/>
              <a:t>Now split those 2 regions into 4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80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regions to</a:t>
            </a:r>
          </a:p>
          <a:p>
            <a:r>
              <a:rPr lang="en-US" sz="2600" dirty="0"/>
              <a:t>get splits s2, s3</a:t>
            </a:r>
          </a:p>
          <a:p>
            <a:endParaRPr lang="en-US" sz="2600" dirty="0"/>
          </a:p>
          <a:p>
            <a:r>
              <a:rPr lang="en-US" sz="2600" dirty="0" err="1"/>
              <a:t>Kinda</a:t>
            </a:r>
            <a:r>
              <a:rPr lang="en-US" sz="2600" dirty="0"/>
              <a:t> like binary</a:t>
            </a:r>
          </a:p>
          <a:p>
            <a:r>
              <a:rPr lang="en-US" sz="2600" dirty="0"/>
              <a:t>search or other</a:t>
            </a:r>
          </a:p>
          <a:p>
            <a:r>
              <a:rPr lang="en-US" sz="2600" dirty="0"/>
              <a:t>divide-and-conquer</a:t>
            </a:r>
          </a:p>
          <a:p>
            <a:r>
              <a:rPr lang="en-US" sz="2600" dirty="0"/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347544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2733566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4746343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CFB6-4A49-1448-B2CD-BCBB10F6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(1 feature, 1 target case)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55F06-9BCC-4B44-9B46-450751DE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1D vectors X,Y training data (Weight, MPG here)</a:t>
            </a:r>
          </a:p>
          <a:p>
            <a:r>
              <a:rPr lang="en-US" dirty="0"/>
              <a:t>Goal: set of split points in X feature space</a:t>
            </a:r>
          </a:p>
          <a:p>
            <a:r>
              <a:rPr lang="en-US" dirty="0"/>
              <a:t>Split until:</a:t>
            </a:r>
          </a:p>
          <a:p>
            <a:pPr lvl="1"/>
            <a:r>
              <a:rPr lang="en-US" dirty="0"/>
              <a:t>All potential splits do </a:t>
            </a:r>
            <a:r>
              <a:rPr lang="en-US"/>
              <a:t>not reduce MSE</a:t>
            </a:r>
            <a:endParaRPr lang="en-US" dirty="0"/>
          </a:p>
          <a:p>
            <a:pPr lvl="1"/>
            <a:r>
              <a:rPr lang="en-US" dirty="0"/>
              <a:t>Acceptable MSE achieved</a:t>
            </a:r>
          </a:p>
          <a:p>
            <a:pPr lvl="1"/>
            <a:r>
              <a:rPr lang="en-US" dirty="0"/>
              <a:t>Max number of splits reached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8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Hardcoded model </a:t>
            </a:r>
            <a:r>
              <a:rPr lang="en-US" dirty="0"/>
              <a:t>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551649" y="2149657"/>
            <a:ext cx="55125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To partition space: test in split order</a:t>
            </a:r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4AC65-A3DC-6348-BF15-D94F0AAFE00D}"/>
              </a:ext>
            </a:extLst>
          </p:cNvPr>
          <p:cNvSpPr/>
          <p:nvPr/>
        </p:nvSpPr>
        <p:spPr>
          <a:xfrm>
            <a:off x="6551649" y="4505341"/>
            <a:ext cx="43797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Note repeated comparisons!</a:t>
            </a: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ED409-D8AE-264E-ACBB-B2D99AFC9781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317C-5C74-5147-98A8-586EBD760FA9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BEAF0-1E22-254D-A773-3F40FCEDC038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F721D-6598-8F4D-8E67-328F23208BA9}"/>
              </a:ext>
            </a:extLst>
          </p:cNvPr>
          <p:cNvSpPr/>
          <p:nvPr/>
        </p:nvSpPr>
        <p:spPr>
          <a:xfrm>
            <a:off x="6752234" y="5236439"/>
            <a:ext cx="5347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But, don’t want to hardcode model!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6731019" y="4888796"/>
            <a:ext cx="44726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predict region mean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16E84A-1044-6D49-9401-B6C6206F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E22325-F23F-414D-8089-73A092DB6E2A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70DE7-6B70-F54F-90D1-CAB74528ECD6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2FD689-9F6B-7244-8E58-7F8CA8BFDA94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split feature space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31" y="3750792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decision nodes test features just like regressor trees</a:t>
            </a:r>
          </a:p>
          <a:p>
            <a:r>
              <a:rPr lang="en-US" sz="2600" dirty="0"/>
              <a:t>Leaves predict most common target category (mode) not mean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wine</a:t>
            </a:r>
          </a:p>
          <a:p>
            <a:r>
              <a:rPr lang="en-US" sz="2600" dirty="0"/>
              <a:t>from proline</a:t>
            </a:r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97490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13B7A-9913-3444-AB44-A6C337FD2C98}"/>
              </a:ext>
            </a:extLst>
          </p:cNvPr>
          <p:cNvSpPr txBox="1"/>
          <p:nvPr/>
        </p:nvSpPr>
        <p:spPr>
          <a:xfrm>
            <a:off x="5024063" y="3349375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&lt;launch awesome 3D visualization here&gt;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06A37B-E6B4-274B-8EE0-7D6E82A1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38" y="2137782"/>
            <a:ext cx="3549840" cy="29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01" y="1805076"/>
            <a:ext cx="11155167" cy="4351338"/>
          </a:xfrm>
        </p:spPr>
        <p:txBody>
          <a:bodyPr/>
          <a:lstStyle/>
          <a:p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 0.3: Visualizing training of regression, classification trees</a:t>
            </a:r>
          </a:p>
          <a:p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 0.2: Visualizing key elements of decision trees</a:t>
            </a:r>
          </a:p>
          <a:p>
            <a:r>
              <a:rPr lang="en-US" dirty="0"/>
              <a:t>Implementation notes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dirty="0" err="1"/>
              <a:t>sklearn</a:t>
            </a:r>
            <a:r>
              <a:rPr lang="en-US" dirty="0"/>
              <a:t> regressor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45" y="1005598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1348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2690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/>
              <a:t>sklearn</a:t>
            </a:r>
            <a:r>
              <a:rPr lang="en-US" dirty="0"/>
              <a:t> classifier 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839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1013" cy="1325563"/>
          </a:xfrm>
        </p:spPr>
        <p:txBody>
          <a:bodyPr/>
          <a:lstStyle/>
          <a:p>
            <a:r>
              <a:rPr lang="en-US" dirty="0"/>
              <a:t>Option: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 </a:t>
            </a:r>
            <a:r>
              <a:rPr lang="en-US" sz="3200" dirty="0"/>
              <a:t>(strip plot nodes)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1" y="1648117"/>
            <a:ext cx="6095181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1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Test </a:t>
            </a:r>
            <a:r>
              <a:rPr lang="en-US" sz="3000"/>
              <a:t>vector interpretation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/>
              <a:t>1D, 2D classifier</a:t>
            </a:r>
            <a:br>
              <a:rPr lang="en-US" dirty="0"/>
            </a:br>
            <a:r>
              <a:rPr lang="en-US" dirty="0"/>
              <a:t>feature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B7E01-1AE7-FF40-B95B-C0A0C91EF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97" y="718572"/>
            <a:ext cx="6216936" cy="51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regressor</a:t>
            </a:r>
            <a:r>
              <a:rPr lang="en-US" dirty="0"/>
              <a:t> feature space (</a:t>
            </a:r>
            <a:r>
              <a:rPr lang="en-US" dirty="0" err="1"/>
              <a:t>heatmap</a:t>
            </a:r>
            <a:r>
              <a:rPr lang="en-US" dirty="0"/>
              <a:t>, 3D)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6F17-6E50-7845-954A-D35A6527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1" y="1377494"/>
            <a:ext cx="5562600" cy="463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BB61F-2DF5-C741-9AC3-EEADCA3E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27" y="1377494"/>
            <a:ext cx="5562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/>
              <a:t>Plain layout for large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matter</a:t>
            </a:r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41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97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Histos</a:t>
            </a:r>
            <a:r>
              <a:rPr lang="en-US" sz="2600" dirty="0"/>
              <a:t> shrink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Target axes show</a:t>
            </a:r>
          </a:p>
          <a:p>
            <a:r>
              <a:rPr lang="en-US" sz="2600" dirty="0"/>
              <a:t>same range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Pie charts shrink</a:t>
            </a:r>
          </a:p>
          <a:p>
            <a:r>
              <a:rPr lang="en-US" sz="2600" dirty="0"/>
              <a:t>(nonlinearly)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Outlines of bars in </a:t>
            </a:r>
            <a:r>
              <a:rPr lang="en-US" dirty="0" err="1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Highlight features</a:t>
            </a:r>
          </a:p>
          <a:p>
            <a:r>
              <a:rPr lang="en-US" sz="2200" dirty="0"/>
              <a:t>Used in test vector</a:t>
            </a:r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rejected</a:t>
            </a:r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Kernel density estimates (smooth histograms)</a:t>
            </a:r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Bubble charts</a:t>
            </a:r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various regression leaf types</a:t>
            </a:r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Settled on strip plot</a:t>
            </a:r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decision, leaf nodes</a:t>
            </a:r>
          </a:p>
          <a:p>
            <a:r>
              <a:rPr lang="en-US" dirty="0"/>
              <a:t>Combined nodes into a tree using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Used HTML labels extensively in the </a:t>
            </a:r>
            <a:r>
              <a:rPr lang="en-US" dirty="0" err="1"/>
              <a:t>graphviz</a:t>
            </a:r>
            <a:r>
              <a:rPr lang="en-US" dirty="0"/>
              <a:t> for layout, fonts</a:t>
            </a:r>
          </a:p>
          <a:p>
            <a:r>
              <a:rPr lang="en-US" dirty="0"/>
              <a:t>Single biggest headache: convincing all to produce high-quality vector graphics (SVG)</a:t>
            </a:r>
          </a:p>
          <a:p>
            <a:r>
              <a:rPr lang="en-US" dirty="0"/>
              <a:t>Defined </a:t>
            </a:r>
            <a:r>
              <a:rPr lang="en-US" dirty="0" err="1"/>
              <a:t>ShadowDecTree</a:t>
            </a:r>
            <a:r>
              <a:rPr lang="en-US" dirty="0"/>
              <a:t> class to wrap </a:t>
            </a:r>
            <a:r>
              <a:rPr lang="en-US" dirty="0" err="1"/>
              <a:t>sklearn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high-quality graphics (SVG)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Want scalable graphics like PDF or SVG, not PNG, GIF, JPG</a:t>
            </a:r>
          </a:p>
          <a:p>
            <a:r>
              <a:rPr lang="en-US" dirty="0"/>
              <a:t>Import .</a:t>
            </a:r>
            <a:r>
              <a:rPr lang="en-US" dirty="0" err="1"/>
              <a:t>svg</a:t>
            </a:r>
            <a:r>
              <a:rPr lang="en-US" dirty="0"/>
              <a:t> or .pdf into </a:t>
            </a:r>
            <a:r>
              <a:rPr lang="en-US" dirty="0" err="1"/>
              <a:t>graphviz</a:t>
            </a:r>
            <a:r>
              <a:rPr lang="en-US" dirty="0"/>
              <a:t>? Nope.</a:t>
            </a:r>
          </a:p>
          <a:p>
            <a:r>
              <a:rPr lang="en-US" dirty="0"/>
              <a:t>Many hours later, discovered magic incantation for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Needed width/height of image; </a:t>
            </a:r>
            <a:r>
              <a:rPr lang="en-US" dirty="0" err="1"/>
              <a:t>gotta</a:t>
            </a:r>
            <a:r>
              <a:rPr lang="en-US" dirty="0"/>
              <a:t> parse SVG now</a:t>
            </a:r>
          </a:p>
          <a:p>
            <a:r>
              <a:rPr lang="en-US" dirty="0" err="1"/>
              <a:t>Graphviz</a:t>
            </a:r>
            <a:r>
              <a:rPr lang="en-US" dirty="0"/>
              <a:t> generates SVG that references other SVGs</a:t>
            </a:r>
          </a:p>
          <a:p>
            <a:pPr lvl="1"/>
            <a:r>
              <a:rPr lang="en-US" dirty="0"/>
              <a:t>Wrote manual SVG image embedding tool to get single meta-SVG file</a:t>
            </a:r>
          </a:p>
          <a:p>
            <a:r>
              <a:rPr lang="en-US" dirty="0"/>
              <a:t>Uh oh. </a:t>
            </a:r>
            <a:r>
              <a:rPr lang="en-US" dirty="0" err="1"/>
              <a:t>Graphviz</a:t>
            </a:r>
            <a:r>
              <a:rPr lang="en-US" dirty="0"/>
              <a:t> doesn’t handle fonts correctly with SVG output</a:t>
            </a:r>
          </a:p>
          <a:p>
            <a:pPr lvl="1"/>
            <a:r>
              <a:rPr lang="en-US" dirty="0"/>
              <a:t>Generate PDF then run pdf2svg tool to convert PDF to SVG</a:t>
            </a:r>
          </a:p>
          <a:p>
            <a:r>
              <a:rPr lang="en-US" dirty="0"/>
              <a:t>Ah, but </a:t>
            </a:r>
            <a:r>
              <a:rPr lang="mr-IN" dirty="0"/>
              <a:t>–</a:t>
            </a:r>
            <a:r>
              <a:rPr lang="en-US" dirty="0" err="1"/>
              <a:t>Tsvg:cairo</a:t>
            </a:r>
            <a:r>
              <a:rPr lang="en-US" dirty="0"/>
              <a:t> </a:t>
            </a:r>
            <a:r>
              <a:rPr lang="en-US" dirty="0" err="1"/>
              <a:t>graphviz</a:t>
            </a:r>
            <a:r>
              <a:rPr lang="en-US" dirty="0"/>
              <a:t> option does get fonts right</a:t>
            </a:r>
          </a:p>
          <a:p>
            <a:pPr lvl="1"/>
            <a:r>
              <a:rPr lang="en-US" dirty="0"/>
              <a:t>Switch code to straight SVG generation</a:t>
            </a:r>
          </a:p>
          <a:p>
            <a:r>
              <a:rPr lang="en-US" dirty="0"/>
              <a:t>Final insult: </a:t>
            </a:r>
            <a:r>
              <a:rPr lang="en-US" dirty="0" err="1"/>
              <a:t>Jupyter</a:t>
            </a:r>
            <a:r>
              <a:rPr lang="en-US" dirty="0"/>
              <a:t> notebook doesn’t show those SVG correctly</a:t>
            </a:r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58168" cy="43613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 offended by poor software and unsatisfying results</a:t>
            </a:r>
          </a:p>
          <a:p>
            <a:r>
              <a:rPr lang="en-US" dirty="0"/>
              <a:t>Crave beauty and quality</a:t>
            </a:r>
          </a:p>
          <a:p>
            <a:pPr lvl="1"/>
            <a:r>
              <a:rPr lang="en-US" dirty="0"/>
              <a:t>Quality must be baked in</a:t>
            </a:r>
          </a:p>
          <a:p>
            <a:pPr lvl="1"/>
            <a:r>
              <a:rPr lang="en-US" dirty="0"/>
              <a:t>Don’t put lipstick on a pig</a:t>
            </a:r>
          </a:p>
          <a:p>
            <a:r>
              <a:rPr lang="en-US" dirty="0"/>
              <a:t>Make the world a better place for others as you move along</a:t>
            </a:r>
          </a:p>
          <a:p>
            <a:r>
              <a:rPr lang="en-US" dirty="0"/>
              <a:t>Obsess about the details</a:t>
            </a:r>
          </a:p>
          <a:p>
            <a:pPr lvl="1"/>
            <a:r>
              <a:rPr lang="en-US" dirty="0"/>
              <a:t>Varying graph height, colors, box outlines, 3D plots, ...</a:t>
            </a:r>
          </a:p>
          <a:p>
            <a:r>
              <a:rPr lang="en-US" dirty="0"/>
              <a:t>Warning:</a:t>
            </a:r>
          </a:p>
          <a:p>
            <a:pPr lvl="1"/>
            <a:r>
              <a:rPr lang="en-US" dirty="0"/>
              <a:t>Dissatisfied personalities are annoying to those in the “blast radius”</a:t>
            </a:r>
          </a:p>
          <a:p>
            <a:pPr lvl="1"/>
            <a:r>
              <a:rPr lang="en-US" dirty="0"/>
              <a:t>Can send you off on tangents</a:t>
            </a:r>
          </a:p>
          <a:p>
            <a:pPr lvl="1"/>
            <a:r>
              <a:rPr lang="en-US" dirty="0"/>
              <a:t>But, your dissatisfaction is a win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let the computer win</a:t>
            </a:r>
          </a:p>
          <a:p>
            <a:pPr lvl="1"/>
            <a:r>
              <a:rPr lang="en-US" dirty="0"/>
              <a:t>Each loss would sap your confidence</a:t>
            </a:r>
          </a:p>
          <a:p>
            <a:pPr lvl="1"/>
            <a:r>
              <a:rPr lang="en-US" dirty="0"/>
              <a:t>Might require extraordinary lengths to solve</a:t>
            </a:r>
          </a:p>
          <a:p>
            <a:pPr lvl="1"/>
            <a:r>
              <a:rPr lang="en-US" dirty="0"/>
              <a:t>Lack of confidence leads to acceptance of status quo</a:t>
            </a:r>
          </a:p>
          <a:p>
            <a:r>
              <a:rPr lang="en-US" dirty="0"/>
              <a:t>“Why program by hand in five days, what you can</a:t>
            </a:r>
            <a:br>
              <a:rPr lang="en-US" dirty="0"/>
            </a:br>
            <a:r>
              <a:rPr lang="en-US" dirty="0"/>
              <a:t> spend </a:t>
            </a:r>
            <a:r>
              <a:rPr lang="en-US" strike="sngStrike" dirty="0"/>
              <a:t>five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30</a:t>
            </a:r>
            <a:r>
              <a:rPr lang="en-US" dirty="0"/>
              <a:t> years of your life automating?”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parrt</a:t>
            </a:r>
            <a:r>
              <a:rPr lang="en-US" dirty="0"/>
              <a:t> on ANTLR</a:t>
            </a:r>
          </a:p>
          <a:p>
            <a:r>
              <a:rPr lang="en-US" dirty="0"/>
              <a:t>Implementation of </a:t>
            </a:r>
            <a:r>
              <a:rPr lang="en-US" dirty="0" err="1"/>
              <a:t>dtreeviz</a:t>
            </a:r>
            <a:r>
              <a:rPr lang="en-US" dirty="0"/>
              <a:t> required pathological tenacity</a:t>
            </a:r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Slap your code up on </a:t>
            </a:r>
            <a:r>
              <a:rPr lang="en-US" dirty="0" err="1"/>
              <a:t>github</a:t>
            </a:r>
            <a:r>
              <a:rPr lang="en-US" dirty="0"/>
              <a:t>, push to </a:t>
            </a:r>
            <a:r>
              <a:rPr lang="en-US" dirty="0" err="1"/>
              <a:t>pypi</a:t>
            </a:r>
            <a:r>
              <a:rPr lang="en-US" dirty="0"/>
              <a:t>, ship it!</a:t>
            </a:r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Otherwise, you’re not helping the programming community</a:t>
            </a:r>
          </a:p>
          <a:p>
            <a:r>
              <a:rPr lang="en-US" dirty="0"/>
              <a:t>Building code and writing articles exposes holes in your understanding; holes become chasms as you try to explain</a:t>
            </a:r>
          </a:p>
          <a:p>
            <a:r>
              <a:rPr lang="en-US" dirty="0"/>
              <a:t>Face that fear; can’t improve unless you identify weaknesses</a:t>
            </a:r>
          </a:p>
          <a:p>
            <a:r>
              <a:rPr lang="en-US" dirty="0"/>
              <a:t>Students: these artifacts get you the job</a:t>
            </a:r>
          </a:p>
          <a:p>
            <a:r>
              <a:rPr lang="en-US" dirty="0"/>
              <a:t>You might think you don’t know anything (true at beginning)</a:t>
            </a:r>
          </a:p>
          <a:p>
            <a:pPr lvl="1"/>
            <a:r>
              <a:rPr lang="en-US" dirty="0"/>
              <a:t>Start with simple libraries or blogs, then reach</a:t>
            </a:r>
          </a:p>
          <a:p>
            <a:pPr lvl="1"/>
            <a:r>
              <a:rPr lang="en-US" dirty="0"/>
              <a:t>Practice expanding your abilities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tension between perfectionism and finishing projects</a:t>
            </a:r>
          </a:p>
          <a:p>
            <a:r>
              <a:rPr lang="en-US" dirty="0"/>
              <a:t>Details matter but must still ship it</a:t>
            </a:r>
          </a:p>
          <a:p>
            <a:r>
              <a:rPr lang="en-US" dirty="0"/>
              <a:t>Go off on tangents to solve </a:t>
            </a:r>
            <a:r>
              <a:rPr lang="en-US" dirty="0" err="1"/>
              <a:t>subproblems</a:t>
            </a:r>
            <a:r>
              <a:rPr lang="en-US" dirty="0"/>
              <a:t> but always return to finish the original problem</a:t>
            </a:r>
          </a:p>
          <a:p>
            <a:r>
              <a:rPr lang="en-US" dirty="0"/>
              <a:t>Make completion a key personality parameter to optimize</a:t>
            </a:r>
          </a:p>
          <a:p>
            <a:r>
              <a:rPr lang="en-US" dirty="0"/>
              <a:t>I know researchers with only unpolished, unpublished projects</a:t>
            </a:r>
          </a:p>
          <a:p>
            <a:r>
              <a:rPr lang="en-US" dirty="0"/>
              <a:t>How do you want to be measured?</a:t>
            </a:r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projects:</a:t>
            </a:r>
          </a:p>
          <a:p>
            <a:pPr lvl="1"/>
            <a:r>
              <a:rPr lang="en-US" dirty="0"/>
              <a:t>good name</a:t>
            </a:r>
          </a:p>
          <a:p>
            <a:pPr lvl="1"/>
            <a:r>
              <a:rPr lang="en-US" dirty="0"/>
              <a:t>website with domain devoted to project</a:t>
            </a:r>
          </a:p>
          <a:p>
            <a:pPr lvl="1"/>
            <a:r>
              <a:rPr lang="en-US" dirty="0"/>
              <a:t>useful doc</a:t>
            </a:r>
          </a:p>
          <a:p>
            <a:pPr lvl="1"/>
            <a:r>
              <a:rPr lang="en-US" dirty="0"/>
              <a:t>API design is hard; think hard about it</a:t>
            </a:r>
          </a:p>
          <a:p>
            <a:pPr lvl="1"/>
            <a:r>
              <a:rPr lang="en-US" dirty="0"/>
              <a:t>focus on conceptual integrity, consistent style</a:t>
            </a:r>
          </a:p>
          <a:p>
            <a:pPr lvl="1"/>
            <a:r>
              <a:rPr lang="en-US" dirty="0"/>
              <a:t>use social media to your advantage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 visualization article:</a:t>
            </a:r>
            <a:br>
              <a:rPr lang="en-US" dirty="0"/>
            </a:br>
            <a:r>
              <a:rPr lang="en-US" dirty="0">
                <a:hlinkClick r:id="rId2"/>
              </a:rPr>
              <a:t>https://explained.ai/decision-tree-viz/index.html</a:t>
            </a:r>
            <a:endParaRPr lang="en-US" dirty="0"/>
          </a:p>
          <a:p>
            <a:r>
              <a:rPr lang="en-US" dirty="0"/>
              <a:t>My website for deep explanations of AI-related stuff:</a:t>
            </a:r>
            <a:br>
              <a:rPr lang="en-US" dirty="0"/>
            </a:br>
            <a:r>
              <a:rPr lang="en-US" dirty="0">
                <a:hlinkClick r:id="rId3"/>
              </a:rPr>
              <a:t>https://explained.ai</a:t>
            </a:r>
            <a:endParaRPr lang="en-US" dirty="0"/>
          </a:p>
          <a:p>
            <a:r>
              <a:rPr lang="en-US" dirty="0" err="1"/>
              <a:t>fast.ai's</a:t>
            </a:r>
            <a:r>
              <a:rPr lang="en-US" dirty="0"/>
              <a:t> Introduction to Machine Learning for Coders MOOC:</a:t>
            </a:r>
            <a:br>
              <a:rPr lang="en-US" dirty="0"/>
            </a:br>
            <a:r>
              <a:rPr lang="en-US" dirty="0">
                <a:hlinkClick r:id="rId4"/>
              </a:rPr>
              <a:t>https://course.fast.ai/ml</a:t>
            </a:r>
            <a:endParaRPr lang="en-US" dirty="0">
              <a:hlinkClick r:id="rId5"/>
            </a:endParaRPr>
          </a:p>
          <a:p>
            <a:r>
              <a:rPr lang="en-US" dirty="0"/>
              <a:t>U of San Francisco’s MS Data Science program:</a:t>
            </a:r>
            <a:br>
              <a:rPr lang="en-US" dirty="0"/>
            </a:br>
            <a:r>
              <a:rPr lang="en-US" sz="2600" dirty="0">
                <a:hlinkClick r:id="rId5"/>
              </a:rPr>
              <a:t>https://www.usfca.edu/arts-sciences/graduate-programs/data-science</a:t>
            </a:r>
          </a:p>
          <a:p>
            <a:r>
              <a:rPr lang="en-US" dirty="0">
                <a:hlinkClick r:id="rId5"/>
              </a:rPr>
              <a:t>https://matplotlib.org/</a:t>
            </a:r>
            <a:endParaRPr lang="en-US" dirty="0"/>
          </a:p>
          <a:p>
            <a:r>
              <a:rPr lang="en-US" dirty="0">
                <a:hlinkClick r:id="rId6"/>
              </a:rPr>
              <a:t>http://graphviz.org/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is just the decision surface(s)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65A55-EEA7-2B45-8F22-03F00490B2AD}"/>
              </a:ext>
            </a:extLst>
          </p:cNvPr>
          <p:cNvSpPr/>
          <p:nvPr/>
        </p:nvSpPr>
        <p:spPr>
          <a:xfrm>
            <a:off x="147192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33B17-306A-4A42-AD3E-4C968DE40F8B}"/>
              </a:ext>
            </a:extLst>
          </p:cNvPr>
          <p:cNvSpPr/>
          <p:nvPr/>
        </p:nvSpPr>
        <p:spPr>
          <a:xfrm>
            <a:off x="686790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7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region</a:t>
            </a:r>
          </a:p>
          <a:p>
            <a:r>
              <a:rPr lang="en-US" sz="2600" dirty="0"/>
              <a:t>(the mean)</a:t>
            </a:r>
          </a:p>
          <a:p>
            <a:endParaRPr lang="en-US" sz="2600" dirty="0"/>
          </a:p>
          <a:p>
            <a:r>
              <a:rPr lang="en-US" sz="2600" dirty="0"/>
              <a:t>MSE is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MPG</a:t>
            </a:r>
          </a:p>
          <a:p>
            <a:r>
              <a:rPr lang="en-US" sz="2600" dirty="0"/>
              <a:t>from 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9D62C-611B-C441-8DA8-A4C0D650AC3F}"/>
              </a:ext>
            </a:extLst>
          </p:cNvPr>
          <p:cNvCxnSpPr>
            <a:cxnSpLocks/>
          </p:cNvCxnSpPr>
          <p:nvPr/>
        </p:nvCxnSpPr>
        <p:spPr>
          <a:xfrm flipV="1">
            <a:off x="9473268" y="4501631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00512-C41C-D249-A94F-CB117D330DFC}"/>
              </a:ext>
            </a:extLst>
          </p:cNvPr>
          <p:cNvSpPr/>
          <p:nvPr/>
        </p:nvSpPr>
        <p:spPr>
          <a:xfrm>
            <a:off x="9490862" y="4376151"/>
            <a:ext cx="206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Residuals from</a:t>
            </a:r>
          </a:p>
          <a:p>
            <a:r>
              <a:rPr lang="en-US" sz="2200" dirty="0"/>
              <a:t>point to region</a:t>
            </a:r>
          </a:p>
          <a:p>
            <a:r>
              <a:rPr lang="en-US" sz="2200" dirty="0"/>
              <a:t>mean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0F2BA-0C16-8D49-A016-1C1B37D754BC}"/>
              </a:ext>
            </a:extLst>
          </p:cNvPr>
          <p:cNvCxnSpPr>
            <a:cxnSpLocks/>
          </p:cNvCxnSpPr>
          <p:nvPr/>
        </p:nvCxnSpPr>
        <p:spPr>
          <a:xfrm flipV="1">
            <a:off x="5272948" y="3179135"/>
            <a:ext cx="0" cy="8458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879-FBF9-8C4C-873C-7386A9198E2B}"/>
              </a:ext>
            </a:extLst>
          </p:cNvPr>
          <p:cNvCxnSpPr>
            <a:cxnSpLocks/>
          </p:cNvCxnSpPr>
          <p:nvPr/>
        </p:nvCxnSpPr>
        <p:spPr>
          <a:xfrm flipV="1">
            <a:off x="5565172" y="3646969"/>
            <a:ext cx="0" cy="37798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B02B9-99E6-8545-BCE4-23A338BB7D67}"/>
              </a:ext>
            </a:extLst>
          </p:cNvPr>
          <p:cNvCxnSpPr>
            <a:cxnSpLocks/>
          </p:cNvCxnSpPr>
          <p:nvPr/>
        </p:nvCxnSpPr>
        <p:spPr>
          <a:xfrm>
            <a:off x="5468679" y="4024952"/>
            <a:ext cx="0" cy="97235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20D95-FB57-6F4A-A6EF-3320D5E0D237}"/>
              </a:ext>
            </a:extLst>
          </p:cNvPr>
          <p:cNvCxnSpPr>
            <a:cxnSpLocks/>
          </p:cNvCxnSpPr>
          <p:nvPr/>
        </p:nvCxnSpPr>
        <p:spPr>
          <a:xfrm flipV="1">
            <a:off x="3452038" y="3646969"/>
            <a:ext cx="0" cy="37798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AD4DB-717B-9346-9228-0807FF39F6B0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55695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E1FF1-DBAC-7A41-BE23-816E93C88E87}"/>
              </a:ext>
            </a:extLst>
          </p:cNvPr>
          <p:cNvCxnSpPr>
            <a:cxnSpLocks/>
          </p:cNvCxnSpPr>
          <p:nvPr/>
        </p:nvCxnSpPr>
        <p:spPr>
          <a:xfrm>
            <a:off x="7630632" y="4024952"/>
            <a:ext cx="0" cy="120626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0845" cy="1325563"/>
          </a:xfrm>
        </p:spPr>
        <p:txBody>
          <a:bodyPr/>
          <a:lstStyle/>
          <a:p>
            <a:r>
              <a:rPr lang="en-US" dirty="0"/>
              <a:t>Improve by partitioning, using multiple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525050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Can only use</a:t>
            </a:r>
          </a:p>
          <a:p>
            <a:r>
              <a:rPr lang="en-US" sz="2600" dirty="0"/>
              <a:t>horizontal lines,</a:t>
            </a:r>
          </a:p>
          <a:p>
            <a:r>
              <a:rPr lang="en-US" sz="2600" dirty="0"/>
              <a:t>but can use lots</a:t>
            </a:r>
          </a:p>
          <a:p>
            <a:endParaRPr lang="en-US" sz="2600" dirty="0"/>
          </a:p>
          <a:p>
            <a:r>
              <a:rPr lang="en-US" sz="2600" dirty="0"/>
              <a:t>Each region</a:t>
            </a:r>
          </a:p>
          <a:p>
            <a:r>
              <a:rPr lang="en-US" sz="2600" dirty="0"/>
              <a:t>predicts mean</a:t>
            </a:r>
          </a:p>
          <a:p>
            <a:r>
              <a:rPr lang="en-US" sz="2600" dirty="0"/>
              <a:t>in piecewise</a:t>
            </a:r>
          </a:p>
          <a:p>
            <a:r>
              <a:rPr lang="en-US" sz="2600" dirty="0"/>
              <a:t>fashion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09474" y="1518992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WHERE DO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WE SPLIT??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ABD3A-E36D-A84B-9EC4-F10777B7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295626-F898-C844-911F-34C5A09255EA}"/>
              </a:ext>
            </a:extLst>
          </p:cNvPr>
          <p:cNvCxnSpPr>
            <a:cxnSpLocks/>
          </p:cNvCxnSpPr>
          <p:nvPr/>
        </p:nvCxnSpPr>
        <p:spPr>
          <a:xfrm>
            <a:off x="3287731" y="2750956"/>
            <a:ext cx="45206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625DB-781C-A148-8C49-3A324F742366}"/>
              </a:ext>
            </a:extLst>
          </p:cNvPr>
          <p:cNvCxnSpPr>
            <a:cxnSpLocks/>
          </p:cNvCxnSpPr>
          <p:nvPr/>
        </p:nvCxnSpPr>
        <p:spPr>
          <a:xfrm>
            <a:off x="3739794" y="3139662"/>
            <a:ext cx="24657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FFAB87-7A01-AD4D-98B5-49421D8E336F}"/>
              </a:ext>
            </a:extLst>
          </p:cNvPr>
          <p:cNvCxnSpPr>
            <a:cxnSpLocks/>
          </p:cNvCxnSpPr>
          <p:nvPr/>
        </p:nvCxnSpPr>
        <p:spPr>
          <a:xfrm>
            <a:off x="6265524" y="4999286"/>
            <a:ext cx="216955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A9A63-5EC3-2F4C-B3F7-359721864D69}"/>
              </a:ext>
            </a:extLst>
          </p:cNvPr>
          <p:cNvCxnSpPr>
            <a:cxnSpLocks/>
          </p:cNvCxnSpPr>
          <p:nvPr/>
        </p:nvCxnSpPr>
        <p:spPr>
          <a:xfrm>
            <a:off x="5599416" y="4660237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0BFB2E-93B5-C544-B8CD-56463067C466}"/>
              </a:ext>
            </a:extLst>
          </p:cNvPr>
          <p:cNvCxnSpPr>
            <a:cxnSpLocks/>
          </p:cNvCxnSpPr>
          <p:nvPr/>
        </p:nvCxnSpPr>
        <p:spPr>
          <a:xfrm>
            <a:off x="5322013" y="4473590"/>
            <a:ext cx="27740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686C0-C88D-9049-9620-F2345EC44C2B}"/>
              </a:ext>
            </a:extLst>
          </p:cNvPr>
          <p:cNvCxnSpPr>
            <a:cxnSpLocks/>
          </p:cNvCxnSpPr>
          <p:nvPr/>
        </p:nvCxnSpPr>
        <p:spPr>
          <a:xfrm>
            <a:off x="4655905" y="4103720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256B3C-FA31-C647-8DA0-3A19B6749DE0}"/>
              </a:ext>
            </a:extLst>
          </p:cNvPr>
          <p:cNvCxnSpPr>
            <a:cxnSpLocks/>
          </p:cNvCxnSpPr>
          <p:nvPr/>
        </p:nvCxnSpPr>
        <p:spPr>
          <a:xfrm>
            <a:off x="4191857" y="3672206"/>
            <a:ext cx="46404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0CD24-AD0D-5B43-AAA9-8195F5C3A34A}"/>
              </a:ext>
            </a:extLst>
          </p:cNvPr>
          <p:cNvCxnSpPr>
            <a:cxnSpLocks/>
          </p:cNvCxnSpPr>
          <p:nvPr/>
        </p:nvCxnSpPr>
        <p:spPr>
          <a:xfrm>
            <a:off x="3986373" y="3394803"/>
            <a:ext cx="205484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8E2B34-27E4-0F47-91A8-3D5AAFB59C45}"/>
              </a:ext>
            </a:extLst>
          </p:cNvPr>
          <p:cNvSpPr/>
          <p:nvPr/>
        </p:nvSpPr>
        <p:spPr>
          <a:xfrm>
            <a:off x="143562" y="2349989"/>
            <a:ext cx="25898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Find groups</a:t>
            </a:r>
          </a:p>
          <a:p>
            <a:r>
              <a:rPr lang="en-US" sz="2200" dirty="0"/>
              <a:t>of similar MPG</a:t>
            </a:r>
          </a:p>
          <a:p>
            <a:r>
              <a:rPr lang="en-US" sz="2200" dirty="0"/>
              <a:t>values, which</a:t>
            </a:r>
          </a:p>
          <a:p>
            <a:r>
              <a:rPr lang="en-US" sz="2200" dirty="0"/>
              <a:t>yields a lower</a:t>
            </a:r>
          </a:p>
          <a:p>
            <a:r>
              <a:rPr lang="en-US" sz="2200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39163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3099920"/>
            <a:ext cx="75825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X=2000 is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3902149" y="4230515"/>
            <a:ext cx="455073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105138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617534" y="3934047"/>
            <a:ext cx="0" cy="2964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4230515"/>
            <a:ext cx="0" cy="76678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>
            <a:off x="3452038" y="3099920"/>
            <a:ext cx="0" cy="4194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7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230515"/>
            <a:ext cx="0" cy="100070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9F289-A0D8-7B48-A4FE-44C8F2AE8A26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2C5B191-9FAA-6A4B-A301-E46A31BC2804}"/>
              </a:ext>
            </a:extLst>
          </p:cNvPr>
          <p:cNvSpPr/>
          <p:nvPr/>
        </p:nvSpPr>
        <p:spPr>
          <a:xfrm>
            <a:off x="3832694" y="5443104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1261</Words>
  <Application>Microsoft Macintosh PowerPoint</Application>
  <PresentationFormat>Widescreen</PresentationFormat>
  <Paragraphs>278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Mangal</vt:lpstr>
      <vt:lpstr>Monaco</vt:lpstr>
      <vt:lpstr>Office Theme</vt:lpstr>
      <vt:lpstr>The visual interpretation of decision trees</vt:lpstr>
      <vt:lpstr>Topics</vt:lpstr>
      <vt:lpstr>Training Decision trees</vt:lpstr>
      <vt:lpstr>Regression versus classification</vt:lpstr>
      <vt:lpstr>Different models have different surfaces</vt:lpstr>
      <vt:lpstr>Model is just the decision surface(s)</vt:lpstr>
      <vt:lpstr>Let’s invent a simple regressor</vt:lpstr>
      <vt:lpstr>Improve by partitioning, using multiple lines</vt:lpstr>
      <vt:lpstr>Strategy: find split point giving least MSE</vt:lpstr>
      <vt:lpstr>Strategy: find split point giving least MSE</vt:lpstr>
      <vt:lpstr>A split exists that gives min MSE for regions</vt:lpstr>
      <vt:lpstr>Now split those 2 regions into 4 regions</vt:lpstr>
      <vt:lpstr>Model Training (1 feature, 1 target case)</vt:lpstr>
      <vt:lpstr>Hardcoded model implementation</vt:lpstr>
      <vt:lpstr>Factor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1D feature space vs dtreeviz decision tree</vt:lpstr>
      <vt:lpstr>2D feature space vs sklearn classifier tree</vt:lpstr>
      <vt:lpstr>2D feature space vs dtreeviz decision tree</vt:lpstr>
      <vt:lpstr>Option: dtreeviz decision tree (strip plot nodes)</vt:lpstr>
      <vt:lpstr>Test vector interpretation</vt:lpstr>
      <vt:lpstr>1D, 2D classifier feature space</vt:lpstr>
      <vt:lpstr>2D regressor feature space (heatmap, 3D)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courageous</vt:lpstr>
      <vt:lpstr>Be a finisher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177</cp:revision>
  <dcterms:created xsi:type="dcterms:W3CDTF">2018-11-14T19:16:17Z</dcterms:created>
  <dcterms:modified xsi:type="dcterms:W3CDTF">2018-11-29T21:14:08Z</dcterms:modified>
</cp:coreProperties>
</file>